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90" r:id="rId2"/>
  </p:sldMasterIdLst>
  <p:notesMasterIdLst>
    <p:notesMasterId r:id="rId19"/>
  </p:notesMasterIdLst>
  <p:sldIdLst>
    <p:sldId id="256" r:id="rId3"/>
    <p:sldId id="257" r:id="rId4"/>
    <p:sldId id="266" r:id="rId5"/>
    <p:sldId id="273" r:id="rId6"/>
    <p:sldId id="267" r:id="rId7"/>
    <p:sldId id="269" r:id="rId8"/>
    <p:sldId id="264" r:id="rId9"/>
    <p:sldId id="258" r:id="rId10"/>
    <p:sldId id="259" r:id="rId11"/>
    <p:sldId id="260" r:id="rId12"/>
    <p:sldId id="261" r:id="rId13"/>
    <p:sldId id="262" r:id="rId14"/>
    <p:sldId id="263" r:id="rId15"/>
    <p:sldId id="270" r:id="rId16"/>
    <p:sldId id="271"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7" autoAdjust="0"/>
    <p:restoredTop sz="86410" autoAdjust="0"/>
  </p:normalViewPr>
  <p:slideViewPr>
    <p:cSldViewPr snapToGrid="0" snapToObjects="1">
      <p:cViewPr varScale="1">
        <p:scale>
          <a:sx n="75" d="100"/>
          <a:sy n="75" d="100"/>
        </p:scale>
        <p:origin x="248" y="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757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34189319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pageNavigator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Vote Share % Gain by BJP</a:t>
            </a:r>
            <a:endParaRPr dirty="0"/>
          </a:p>
          <a:p>
            <a:r>
              <a:rPr b="0" dirty="0"/>
              <a:t>No alt text provided</a:t>
            </a:r>
            <a:endParaRPr dirty="0"/>
          </a:p>
          <a:p>
            <a:endParaRPr dirty="0"/>
          </a:p>
          <a:p>
            <a:r>
              <a:rPr b="1" dirty="0"/>
              <a:t>Vote Share % Loss by BJP</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Vote Share % Loss by INC</a:t>
            </a:r>
            <a:endParaRPr dirty="0"/>
          </a:p>
          <a:p>
            <a:r>
              <a:rPr b="0" dirty="0"/>
              <a:t>No alt text provided</a:t>
            </a:r>
            <a:endParaRPr dirty="0"/>
          </a:p>
          <a:p>
            <a:endParaRPr dirty="0"/>
          </a:p>
          <a:p>
            <a:r>
              <a:rPr b="1" dirty="0"/>
              <a:t>Vote Share % Gain by INC</a:t>
            </a:r>
            <a:endParaRPr dirty="0"/>
          </a:p>
          <a:p>
            <a:r>
              <a:rPr b="0" dirty="0"/>
              <a:t>No alt text provided</a:t>
            </a:r>
            <a:endParaRPr dirty="0"/>
          </a:p>
          <a:p>
            <a:endParaRPr dirty="0"/>
          </a:p>
          <a:p>
            <a:r>
              <a:rPr b="1" dirty="0"/>
              <a:t>BJP Votes 2014</a:t>
            </a:r>
            <a:endParaRPr dirty="0"/>
          </a:p>
          <a:p>
            <a:r>
              <a:rPr b="0" dirty="0"/>
              <a:t>No alt text provided</a:t>
            </a:r>
            <a:endParaRPr dirty="0"/>
          </a:p>
          <a:p>
            <a:endParaRPr dirty="0"/>
          </a:p>
          <a:p>
            <a:r>
              <a:rPr b="1" dirty="0"/>
              <a:t>BJP Votes 2019</a:t>
            </a:r>
            <a:endParaRPr dirty="0"/>
          </a:p>
          <a:p>
            <a:r>
              <a:rPr b="0" dirty="0"/>
              <a:t>No alt text provided</a:t>
            </a:r>
            <a:endParaRPr dirty="0"/>
          </a:p>
          <a:p>
            <a:endParaRPr dirty="0"/>
          </a:p>
          <a:p>
            <a:r>
              <a:rPr b="1" dirty="0"/>
              <a:t>INC Votes 2014</a:t>
            </a:r>
            <a:endParaRPr dirty="0"/>
          </a:p>
          <a:p>
            <a:r>
              <a:rPr b="0" dirty="0"/>
              <a:t>No alt text provided</a:t>
            </a:r>
            <a:endParaRPr dirty="0"/>
          </a:p>
          <a:p>
            <a:endParaRPr dirty="0"/>
          </a:p>
          <a:p>
            <a:r>
              <a:rPr b="1" dirty="0"/>
              <a:t>INC Votes 2019</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extLst>
      <p:ext uri="{BB962C8B-B14F-4D97-AF65-F5344CB8AC3E}">
        <p14:creationId xmlns:p14="http://schemas.microsoft.com/office/powerpoint/2010/main" val="30061826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pageNavigator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18156210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pageNavigator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Postal Vote % and voter turn out % 2014 Correlation</a:t>
            </a:r>
            <a:endParaRPr dirty="0"/>
          </a:p>
          <a:p>
            <a:r>
              <a:rPr b="0" dirty="0"/>
              <a:t>No alt text provided</a:t>
            </a:r>
            <a:endParaRPr dirty="0"/>
          </a:p>
          <a:p>
            <a:endParaRPr dirty="0"/>
          </a:p>
          <a:p>
            <a:r>
              <a:rPr b="1" dirty="0"/>
              <a:t>Postal vote correlation 2019</a:t>
            </a:r>
            <a:endParaRPr dirty="0"/>
          </a:p>
          <a:p>
            <a:r>
              <a:rPr b="0" dirty="0"/>
              <a:t>No alt text provided</a:t>
            </a:r>
            <a:endParaRPr dirty="0"/>
          </a:p>
          <a:p>
            <a:endParaRPr dirty="0"/>
          </a:p>
          <a:p>
            <a:r>
              <a:rPr b="1" dirty="0"/>
              <a:t>Postal vote % and voter turn out% Correlation 2019</a:t>
            </a:r>
            <a:endParaRPr dirty="0"/>
          </a:p>
          <a:p>
            <a:r>
              <a:rPr b="0" dirty="0"/>
              <a:t>No alt text provided</a:t>
            </a:r>
            <a:endParaRPr dirty="0"/>
          </a:p>
          <a:p>
            <a:endParaRPr dirty="0"/>
          </a:p>
          <a:p>
            <a:r>
              <a:rPr b="1" dirty="0"/>
              <a:t>GDP and voter turn out % 2019 Correlation</a:t>
            </a:r>
            <a:endParaRPr dirty="0"/>
          </a:p>
          <a:p>
            <a:r>
              <a:rPr b="0" dirty="0"/>
              <a:t>No alt text provided</a:t>
            </a:r>
            <a:endParaRPr dirty="0"/>
          </a:p>
          <a:p>
            <a:endParaRPr dirty="0"/>
          </a:p>
          <a:p>
            <a:r>
              <a:rPr b="1" dirty="0"/>
              <a:t>GDP and voter turn out % 2014 Correlation</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extLst>
      <p:ext uri="{BB962C8B-B14F-4D97-AF65-F5344CB8AC3E}">
        <p14:creationId xmlns:p14="http://schemas.microsoft.com/office/powerpoint/2010/main" val="36528870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22091220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16219747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2157086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1700641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3388534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2163024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2932950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28838219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pageNavigator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clusteredBarChart</a:t>
            </a:r>
            <a:endParaRPr dirty="0"/>
          </a:p>
          <a:p>
            <a:r>
              <a:rPr b="0" dirty="0"/>
              <a:t>No alt text provided</a:t>
            </a:r>
            <a:endParaRPr dirty="0"/>
          </a:p>
          <a:p>
            <a:endParaRPr dirty="0"/>
          </a:p>
          <a:p>
            <a:r>
              <a:rPr b="1" dirty="0"/>
              <a:t>clusteredBarChart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azureMap</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bookmarkNavigator</a:t>
            </a:r>
            <a:endParaRPr dirty="0"/>
          </a:p>
          <a:p>
            <a:r>
              <a:rPr b="0" dirty="0"/>
              <a:t>No alt text provided</a:t>
            </a:r>
            <a:endParaRPr dirty="0"/>
          </a:p>
          <a:p>
            <a:endParaRPr dirty="0"/>
          </a:p>
          <a:p>
            <a:r>
              <a:rPr b="1" dirty="0"/>
              <a:t>19 state turn out tbl</a:t>
            </a:r>
            <a:endParaRPr dirty="0"/>
          </a:p>
          <a:p>
            <a:r>
              <a:rPr b="0" dirty="0"/>
              <a:t>No alt text provided</a:t>
            </a:r>
            <a:endParaRPr dirty="0"/>
          </a:p>
          <a:p>
            <a:endParaRPr dirty="0"/>
          </a:p>
          <a:p>
            <a:r>
              <a:rPr b="1" dirty="0"/>
              <a:t>19 top turn out tbl</a:t>
            </a:r>
            <a:endParaRPr dirty="0"/>
          </a:p>
          <a:p>
            <a:r>
              <a:rPr b="0" dirty="0"/>
              <a:t>No alt text provided</a:t>
            </a:r>
            <a:endParaRPr dirty="0"/>
          </a:p>
          <a:p>
            <a:endParaRPr dirty="0"/>
          </a:p>
          <a:p>
            <a:r>
              <a:rPr b="1" dirty="0"/>
              <a:t>19 bottom turn out tbl</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Constituencies</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Total Electors</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Total Votes</a:t>
            </a:r>
            <a:endParaRPr dirty="0"/>
          </a:p>
          <a:p>
            <a:r>
              <a:rPr b="0" dirty="0"/>
              <a:t>No alt text provided</a:t>
            </a:r>
            <a:endParaRPr dirty="0"/>
          </a:p>
          <a:p>
            <a:endParaRPr dirty="0"/>
          </a:p>
        </p:txBody>
      </p:sp>
    </p:spTree>
    <p:extLst>
      <p:ext uri="{BB962C8B-B14F-4D97-AF65-F5344CB8AC3E}">
        <p14:creationId xmlns:p14="http://schemas.microsoft.com/office/powerpoint/2010/main" val="1607107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card</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Winning Party</a:t>
            </a:r>
            <a:endParaRPr dirty="0"/>
          </a:p>
          <a:p>
            <a:r>
              <a:rPr b="0" dirty="0"/>
              <a:t>No alt text provided</a:t>
            </a:r>
            <a:endParaRPr dirty="0"/>
          </a:p>
          <a:p>
            <a:endParaRPr dirty="0"/>
          </a:p>
          <a:p>
            <a:r>
              <a:rPr b="1" dirty="0"/>
              <a:t>clusteredBarChart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bookmarkNavigator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2019 candidate card</a:t>
            </a:r>
            <a:endParaRPr dirty="0"/>
          </a:p>
          <a:p>
            <a:r>
              <a:rPr b="0" dirty="0"/>
              <a:t>No alt text provided</a:t>
            </a:r>
            <a:endParaRPr dirty="0"/>
          </a:p>
          <a:p>
            <a:endParaRPr dirty="0"/>
          </a:p>
          <a:p>
            <a:r>
              <a:rPr b="1" dirty="0"/>
              <a:t>2019 cand Card</a:t>
            </a:r>
            <a:endParaRPr dirty="0"/>
          </a:p>
          <a:p>
            <a:r>
              <a:rPr b="0" dirty="0"/>
              <a:t>No alt text provided</a:t>
            </a:r>
            <a:endParaRPr dirty="0"/>
          </a:p>
          <a:p>
            <a:endParaRPr dirty="0"/>
          </a:p>
          <a:p>
            <a:r>
              <a:rPr b="1" dirty="0"/>
              <a:t>Total Electors</a:t>
            </a:r>
            <a:endParaRPr dirty="0"/>
          </a:p>
          <a:p>
            <a:r>
              <a:rPr b="0" dirty="0"/>
              <a:t>No alt text provided</a:t>
            </a:r>
            <a:endParaRPr dirty="0"/>
          </a:p>
          <a:p>
            <a:endParaRPr dirty="0"/>
          </a:p>
          <a:p>
            <a:r>
              <a:rPr b="1" dirty="0"/>
              <a:t>Total Votes</a:t>
            </a:r>
            <a:endParaRPr dirty="0"/>
          </a:p>
          <a:p>
            <a:r>
              <a:rPr b="0" dirty="0"/>
              <a:t>No alt text provided</a:t>
            </a:r>
            <a:endParaRPr dirty="0"/>
          </a:p>
          <a:p>
            <a:endParaRPr dirty="0"/>
          </a:p>
          <a:p>
            <a:r>
              <a:rPr b="1" dirty="0"/>
              <a:t>Total Candidates</a:t>
            </a:r>
            <a:endParaRPr dirty="0"/>
          </a:p>
          <a:p>
            <a:r>
              <a:rPr b="0" dirty="0"/>
              <a:t>No alt text provided</a:t>
            </a:r>
            <a:endParaRPr dirty="0"/>
          </a:p>
          <a:p>
            <a:endParaRPr dirty="0"/>
          </a:p>
          <a:p>
            <a:r>
              <a:rPr b="1" dirty="0"/>
              <a:t>Total Constituencies</a:t>
            </a:r>
            <a:endParaRPr dirty="0"/>
          </a:p>
          <a:p>
            <a:r>
              <a:rPr b="0" dirty="0"/>
              <a:t>No alt text provided</a:t>
            </a:r>
            <a:endParaRPr dirty="0"/>
          </a:p>
          <a:p>
            <a:endParaRPr dirty="0"/>
          </a:p>
          <a:p>
            <a:r>
              <a:rPr b="1" dirty="0"/>
              <a:t>clusteredBarChart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clusteredBarChart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hundredPercentStackedBarChart</a:t>
            </a:r>
            <a:endParaRPr dirty="0"/>
          </a:p>
          <a:p>
            <a:r>
              <a:rPr b="0" dirty="0"/>
              <a:t>No alt text provided</a:t>
            </a:r>
            <a:endParaRPr dirty="0"/>
          </a:p>
          <a:p>
            <a:endParaRPr dirty="0"/>
          </a:p>
          <a:p>
            <a:r>
              <a:rPr b="1" dirty="0"/>
              <a:t>hundredPercentStackedBarChart</a:t>
            </a:r>
            <a:endParaRPr dirty="0"/>
          </a:p>
          <a:p>
            <a:r>
              <a:rPr b="0" dirty="0"/>
              <a:t>No alt text provided</a:t>
            </a:r>
            <a:endParaRPr dirty="0"/>
          </a:p>
          <a:p>
            <a:endParaRPr dirty="0"/>
          </a:p>
        </p:txBody>
      </p:sp>
    </p:spTree>
    <p:extLst>
      <p:ext uri="{BB962C8B-B14F-4D97-AF65-F5344CB8AC3E}">
        <p14:creationId xmlns:p14="http://schemas.microsoft.com/office/powerpoint/2010/main" val="4927641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pageNavigator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tableEx</a:t>
            </a:r>
            <a:endParaRPr dirty="0"/>
          </a:p>
          <a:p>
            <a:r>
              <a:rPr b="0" dirty="0"/>
              <a:t>No alt text provided</a:t>
            </a:r>
            <a:endParaRPr dirty="0"/>
          </a:p>
          <a:p>
            <a:endParaRPr dirty="0"/>
          </a:p>
        </p:txBody>
      </p:sp>
    </p:spTree>
    <p:extLst>
      <p:ext uri="{BB962C8B-B14F-4D97-AF65-F5344CB8AC3E}">
        <p14:creationId xmlns:p14="http://schemas.microsoft.com/office/powerpoint/2010/main" val="3792762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1818804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6518811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5426779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27ED9C8-F09A-4D9E-BEC0-4725162E21FF}" type="datetimeFigureOut">
              <a:rPr lang="en-US" smtClean="0"/>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8935046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27ED9C8-F09A-4D9E-BEC0-4725162E21FF}" type="datetimeFigureOut">
              <a:rPr lang="en-US" smtClean="0"/>
              <a:t>6/24/2024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8266132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5839536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1488390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8834644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6599610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150135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9851268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7603537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68679514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17574359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8436271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93237497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747346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6/24/2024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6/24/2024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6/24/2024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21" Type="http://schemas.openxmlformats.org/officeDocument/2006/relationships/image" Target="../media/image4.png"/><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6/24/2024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27ED9C8-F09A-4D9E-BEC0-4725162E21FF}" type="datetimeFigureOut">
              <a:rPr lang="en-US" smtClean="0"/>
              <a:t>6/24/2024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3840565462"/>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app.powerbi.com/groups/me/reports/1f355962-5b90-4fab-967e-0881829aeeab?pbi_source=PowerPoint" TargetMode="External"/><Relationship Id="rId1" Type="http://schemas.openxmlformats.org/officeDocument/2006/relationships/slideLayout" Target="../slideLayouts/slideLayout18.xml"/><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3" Type="http://schemas.openxmlformats.org/officeDocument/2006/relationships/hyperlink" Target="https://app.powerbi.com/groups/me/reports/1f355962-5b90-4fab-967e-0881829aeeab/?pbi_source=PowerPoint" TargetMode="External"/><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hyperlink" Target="https://app.powerbi.com/groups/me/reports/1f355962-5b90-4fab-967e-0881829aeeab/?pbi_source=PowerPoint" TargetMode="External"/><Relationship Id="rId2" Type="http://schemas.openxmlformats.org/officeDocument/2006/relationships/notesSlide" Target="../notesSlides/notesSlide10.xml"/><Relationship Id="rId1" Type="http://schemas.openxmlformats.org/officeDocument/2006/relationships/slideLayout" Target="../slideLayouts/slideLayout19.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hyperlink" Target="https://app.powerbi.com/groups/me/reports/1f355962-5b90-4fab-967e-0881829aeeab/?pbi_source=PowerPoint" TargetMode="External"/><Relationship Id="rId2" Type="http://schemas.openxmlformats.org/officeDocument/2006/relationships/notesSlide" Target="../notesSlides/notesSlide11.xml"/><Relationship Id="rId1" Type="http://schemas.openxmlformats.org/officeDocument/2006/relationships/slideLayout" Target="../slideLayouts/slideLayout19.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hyperlink" Target="https://app.powerbi.com/groups/me/reports/1f355962-5b90-4fab-967e-0881829aeeab/?pbi_source=PowerPoint" TargetMode="External"/><Relationship Id="rId2" Type="http://schemas.openxmlformats.org/officeDocument/2006/relationships/notesSlide" Target="../notesSlides/notesSlide12.xml"/><Relationship Id="rId1" Type="http://schemas.openxmlformats.org/officeDocument/2006/relationships/slideLayout" Target="../slideLayouts/slideLayout19.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1f355962-5b90-4fab-967e-0881829aeeab/?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1f355962-5b90-4fab-967e-0881829aeeab/?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1f355962-5b90-4fab-967e-0881829aeeab/?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2"/>
              </a:rPr>
              <a:t>View in Power BI</a:t>
            </a:r>
            <a:endParaRPr lang="en-US" dirty="0">
              <a:solidFill>
                <a:schemeClr val="bg1"/>
              </a:solidFill>
            </a:endParaRPr>
          </a:p>
        </p:txBody>
      </p:sp>
      <p:pic>
        <p:nvPicPr>
          <p:cNvPr id="18" name="Picture 17">
            <a:extLst>
              <a:ext uri="{C183D7F6-B498-43B3-948B-1728B52AA6E4}">
                <adec:decorative xmlns:adec="http://schemas.microsoft.com/office/drawing/2017/decorative" xmlns:p14="http://schemas.microsoft.com/office/powerpoint/2010/main" xmlns:a14="http://schemas.microsoft.com/office/drawing/2010/main" xmlns=""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7654" y="0"/>
            <a:ext cx="5534346" cy="6858000"/>
          </a:xfrm>
          <a:prstGeom prst="rect">
            <a:avLst/>
          </a:prstGeom>
          <a:effectLst/>
          <a:scene3d>
            <a:camera prst="orthographicFront"/>
            <a:lightRig rig="threePt" dir="t">
              <a:rot lat="0" lon="0" rev="0"/>
            </a:lightRig>
          </a:scene3d>
          <a:sp3d>
            <a:extrusionClr>
              <a:schemeClr val="accent5">
                <a:lumMod val="75000"/>
              </a:schemeClr>
            </a:extrusionClr>
          </a:sp3d>
        </p:spPr>
      </p:pic>
      <p:sp>
        <p:nvSpPr>
          <p:cNvPr id="4" name="Rectangle 3"/>
          <p:cNvSpPr/>
          <p:nvPr/>
        </p:nvSpPr>
        <p:spPr>
          <a:xfrm>
            <a:off x="34607" y="-7629"/>
            <a:ext cx="4810548" cy="2585323"/>
          </a:xfrm>
          <a:prstGeom prst="rect">
            <a:avLst/>
          </a:prstGeom>
          <a:noFill/>
          <a:ln>
            <a:noFill/>
          </a:ln>
        </p:spPr>
        <p:style>
          <a:lnRef idx="2">
            <a:schemeClr val="accent3">
              <a:shade val="50000"/>
            </a:schemeClr>
          </a:lnRef>
          <a:fillRef idx="1003">
            <a:schemeClr val="dk2"/>
          </a:fillRef>
          <a:effectRef idx="0">
            <a:schemeClr val="accent3"/>
          </a:effectRef>
          <a:fontRef idx="minor">
            <a:schemeClr val="lt1"/>
          </a:fontRef>
        </p:style>
        <p:txBody>
          <a:bodyPr wrap="none" lIns="91440" tIns="45720" rIns="91440" bIns="45720">
            <a:spAutoFit/>
          </a:bodyPr>
          <a:lstStyle/>
          <a:p>
            <a:r>
              <a:rPr kumimoji="0" lang="en-US" sz="5400" b="1" i="0" u="none" strike="noStrike" kern="1200" cap="none" spc="0" normalizeH="0" baseline="0" noProof="0" dirty="0" err="1" smtClean="0">
                <a:ln w="0"/>
                <a:solidFill>
                  <a:schemeClr val="accent1"/>
                </a:solidFill>
                <a:uLnTx/>
                <a:uFillTx/>
                <a:latin typeface="PMingLiU-ExtB" panose="02020500000000000000" pitchFamily="18" charset="-120"/>
                <a:ea typeface="PMingLiU-ExtB" panose="02020500000000000000" pitchFamily="18" charset="-120"/>
                <a:cs typeface="Segoe UI Light" charset="0"/>
              </a:rPr>
              <a:t>AtliQ</a:t>
            </a:r>
            <a:r>
              <a:rPr kumimoji="0" lang="en-US" sz="5400" b="1" i="0" u="none" strike="noStrike" kern="1200" cap="none" spc="0" normalizeH="0" baseline="0" noProof="0" dirty="0" smtClean="0">
                <a:ln w="0"/>
                <a:solidFill>
                  <a:schemeClr val="accent1"/>
                </a:solidFill>
                <a:uLnTx/>
                <a:uFillTx/>
                <a:latin typeface="PMingLiU-ExtB" panose="02020500000000000000" pitchFamily="18" charset="-120"/>
                <a:ea typeface="PMingLiU-ExtB" panose="02020500000000000000" pitchFamily="18" charset="-120"/>
                <a:cs typeface="Segoe UI Light" charset="0"/>
              </a:rPr>
              <a:t> Media</a:t>
            </a:r>
            <a:r>
              <a:rPr kumimoji="0" lang="en-US" sz="5400" b="1" i="0" u="none" strike="noStrike" kern="1200" cap="none" spc="0" normalizeH="0" baseline="0" noProof="0" dirty="0" smtClean="0">
                <a:ln w="0"/>
                <a:solidFill>
                  <a:schemeClr val="accent1"/>
                </a:solidFill>
                <a:effectLst>
                  <a:outerShdw blurRad="38100" dist="25400" dir="5400000" algn="ctr" rotWithShape="0">
                    <a:srgbClr val="6E747A">
                      <a:alpha val="43000"/>
                    </a:srgbClr>
                  </a:outerShdw>
                </a:effectLst>
                <a:uLnTx/>
                <a:uFillTx/>
                <a:latin typeface="PMingLiU-ExtB" panose="02020500000000000000" pitchFamily="18" charset="-120"/>
                <a:ea typeface="PMingLiU-ExtB" panose="02020500000000000000" pitchFamily="18" charset="-120"/>
                <a:cs typeface="Segoe UI Light" charset="0"/>
              </a:rPr>
              <a:t/>
            </a:r>
            <a:br>
              <a:rPr kumimoji="0" lang="en-US" sz="5400" b="1" i="0" u="none" strike="noStrike" kern="1200" cap="none" spc="0" normalizeH="0" baseline="0" noProof="0" dirty="0" smtClean="0">
                <a:ln w="0"/>
                <a:solidFill>
                  <a:schemeClr val="accent1"/>
                </a:solidFill>
                <a:effectLst>
                  <a:outerShdw blurRad="38100" dist="25400" dir="5400000" algn="ctr" rotWithShape="0">
                    <a:srgbClr val="6E747A">
                      <a:alpha val="43000"/>
                    </a:srgbClr>
                  </a:outerShdw>
                </a:effectLst>
                <a:uLnTx/>
                <a:uFillTx/>
                <a:latin typeface="PMingLiU-ExtB" panose="02020500000000000000" pitchFamily="18" charset="-120"/>
                <a:ea typeface="PMingLiU-ExtB" panose="02020500000000000000" pitchFamily="18" charset="-120"/>
                <a:cs typeface="Segoe UI Light" charset="0"/>
              </a:rPr>
            </a:br>
            <a:r>
              <a:rPr kumimoji="0" lang="en-US" sz="5400" b="1" i="0" u="none" strike="noStrike" kern="1200" cap="none" spc="0" normalizeH="0" baseline="0" noProof="0" dirty="0" err="1" smtClean="0">
                <a:ln w="0"/>
                <a:solidFill>
                  <a:schemeClr val="accent1"/>
                </a:solidFill>
                <a:uLnTx/>
                <a:uFillTx/>
                <a:latin typeface="PMingLiU-ExtB" panose="02020500000000000000" pitchFamily="18" charset="-120"/>
                <a:ea typeface="PMingLiU-ExtB" panose="02020500000000000000" pitchFamily="18" charset="-120"/>
                <a:cs typeface="Segoe UI Light" charset="0"/>
              </a:rPr>
              <a:t>Lok</a:t>
            </a:r>
            <a:r>
              <a:rPr kumimoji="0" lang="en-US" sz="5400" b="1" i="0" u="none" strike="noStrike" kern="1200" cap="none" spc="0" normalizeH="0" baseline="0" noProof="0" dirty="0" smtClean="0">
                <a:ln w="0"/>
                <a:solidFill>
                  <a:schemeClr val="accent1"/>
                </a:solidFill>
                <a:uLnTx/>
                <a:uFillTx/>
                <a:latin typeface="PMingLiU-ExtB" panose="02020500000000000000" pitchFamily="18" charset="-120"/>
                <a:ea typeface="PMingLiU-ExtB" panose="02020500000000000000" pitchFamily="18" charset="-120"/>
                <a:cs typeface="Segoe UI Light" charset="0"/>
              </a:rPr>
              <a:t> </a:t>
            </a:r>
            <a:r>
              <a:rPr kumimoji="0" lang="en-US" sz="5400" b="1" i="0" u="none" strike="noStrike" kern="1200" cap="none" spc="0" normalizeH="0" baseline="0" noProof="0" dirty="0" err="1">
                <a:ln w="0"/>
                <a:solidFill>
                  <a:schemeClr val="accent1"/>
                </a:solidFill>
                <a:uLnTx/>
                <a:uFillTx/>
                <a:latin typeface="PMingLiU-ExtB" panose="02020500000000000000" pitchFamily="18" charset="-120"/>
                <a:ea typeface="PMingLiU-ExtB" panose="02020500000000000000" pitchFamily="18" charset="-120"/>
                <a:cs typeface="Segoe UI Light" charset="0"/>
              </a:rPr>
              <a:t>Sabha</a:t>
            </a:r>
            <a:r>
              <a:rPr kumimoji="0" lang="en-US" sz="5400" b="1" i="0" u="none" strike="noStrike" kern="1200" cap="none" spc="0" normalizeH="0" baseline="0" noProof="0" dirty="0">
                <a:ln w="0"/>
                <a:solidFill>
                  <a:schemeClr val="accent1"/>
                </a:solidFill>
                <a:uLnTx/>
                <a:uFillTx/>
                <a:latin typeface="PMingLiU-ExtB" panose="02020500000000000000" pitchFamily="18" charset="-120"/>
                <a:ea typeface="PMingLiU-ExtB" panose="02020500000000000000" pitchFamily="18" charset="-120"/>
                <a:cs typeface="Segoe UI Light" charset="0"/>
              </a:rPr>
              <a:t> </a:t>
            </a:r>
            <a:r>
              <a:rPr kumimoji="0" lang="en-US" sz="5400" b="1" i="0" u="none" strike="noStrike" kern="1200" cap="none" spc="0" normalizeH="0" baseline="0" noProof="0" dirty="0" smtClean="0">
                <a:ln w="0"/>
                <a:solidFill>
                  <a:schemeClr val="accent1"/>
                </a:solidFill>
                <a:effectLst>
                  <a:outerShdw blurRad="38100" dist="25400" dir="5400000" algn="ctr" rotWithShape="0">
                    <a:srgbClr val="6E747A">
                      <a:alpha val="43000"/>
                    </a:srgbClr>
                  </a:outerShdw>
                </a:effectLst>
                <a:uLnTx/>
                <a:uFillTx/>
                <a:latin typeface="PMingLiU-ExtB" panose="02020500000000000000" pitchFamily="18" charset="-120"/>
                <a:ea typeface="PMingLiU-ExtB" panose="02020500000000000000" pitchFamily="18" charset="-120"/>
                <a:cs typeface="Segoe UI Light" charset="0"/>
              </a:rPr>
              <a:t/>
            </a:r>
            <a:br>
              <a:rPr kumimoji="0" lang="en-US" sz="5400" b="1" i="0" u="none" strike="noStrike" kern="1200" cap="none" spc="0" normalizeH="0" baseline="0" noProof="0" dirty="0" smtClean="0">
                <a:ln w="0"/>
                <a:solidFill>
                  <a:schemeClr val="accent1"/>
                </a:solidFill>
                <a:effectLst>
                  <a:outerShdw blurRad="38100" dist="25400" dir="5400000" algn="ctr" rotWithShape="0">
                    <a:srgbClr val="6E747A">
                      <a:alpha val="43000"/>
                    </a:srgbClr>
                  </a:outerShdw>
                </a:effectLst>
                <a:uLnTx/>
                <a:uFillTx/>
                <a:latin typeface="PMingLiU-ExtB" panose="02020500000000000000" pitchFamily="18" charset="-120"/>
                <a:ea typeface="PMingLiU-ExtB" panose="02020500000000000000" pitchFamily="18" charset="-120"/>
                <a:cs typeface="Segoe UI Light" charset="0"/>
              </a:rPr>
            </a:br>
            <a:r>
              <a:rPr kumimoji="0" lang="en-US" sz="5400" b="1" i="0" u="none" strike="noStrike" kern="1200" cap="none" spc="0" normalizeH="0" baseline="0" noProof="0" dirty="0" smtClean="0">
                <a:ln w="0"/>
                <a:solidFill>
                  <a:schemeClr val="accent1"/>
                </a:solidFill>
                <a:uLnTx/>
                <a:uFillTx/>
                <a:latin typeface="PMingLiU-ExtB" panose="02020500000000000000" pitchFamily="18" charset="-120"/>
                <a:ea typeface="PMingLiU-ExtB" panose="02020500000000000000" pitchFamily="18" charset="-120"/>
                <a:cs typeface="Segoe UI Light" charset="0"/>
              </a:rPr>
              <a:t>Political </a:t>
            </a:r>
            <a:r>
              <a:rPr kumimoji="0" lang="en-US" sz="5400" b="1" i="0" u="none" strike="noStrike" kern="1200" cap="none" spc="0" normalizeH="0" baseline="0" noProof="0" dirty="0">
                <a:ln w="0"/>
                <a:solidFill>
                  <a:schemeClr val="accent1"/>
                </a:solidFill>
                <a:uLnTx/>
                <a:uFillTx/>
                <a:latin typeface="PMingLiU-ExtB" panose="02020500000000000000" pitchFamily="18" charset="-120"/>
                <a:ea typeface="PMingLiU-ExtB" panose="02020500000000000000" pitchFamily="18" charset="-120"/>
                <a:cs typeface="Segoe UI Light" charset="0"/>
              </a:rPr>
              <a:t>Analysis</a:t>
            </a:r>
            <a:endParaRPr lang="en-IN" sz="5400" b="1" cap="none" spc="0" dirty="0">
              <a:ln w="0"/>
              <a:solidFill>
                <a:schemeClr val="accent1"/>
              </a:solidFill>
              <a:latin typeface="PMingLiU-ExtB" panose="02020500000000000000" pitchFamily="18" charset="-120"/>
              <a:ea typeface="PMingLiU-ExtB" panose="02020500000000000000" pitchFamily="18" charset="-120"/>
            </a:endParaRPr>
          </a:p>
        </p:txBody>
      </p:sp>
      <p:sp>
        <p:nvSpPr>
          <p:cNvPr id="5" name="TextBox 4"/>
          <p:cNvSpPr txBox="1"/>
          <p:nvPr/>
        </p:nvSpPr>
        <p:spPr>
          <a:xfrm>
            <a:off x="34607" y="5855329"/>
            <a:ext cx="2661008" cy="646331"/>
          </a:xfrm>
          <a:prstGeom prst="rect">
            <a:avLst/>
          </a:prstGeom>
          <a:solidFill>
            <a:schemeClr val="accent1"/>
          </a:solidFill>
          <a:ln>
            <a:noFill/>
          </a:ln>
          <a:effectLst>
            <a:outerShdw blurRad="107950" dist="12700" dir="5400000" algn="ctr">
              <a:srgbClr val="000000"/>
            </a:outerShdw>
          </a:effectLst>
        </p:spPr>
        <p:txBody>
          <a:bodyPr wrap="square" rtlCol="0">
            <a:spAutoFit/>
          </a:bodyPr>
          <a:lstStyle/>
          <a:p>
            <a:endParaRPr lang="en-US" dirty="0" smtClean="0">
              <a:ln w="0"/>
              <a:effectLst>
                <a:outerShdw blurRad="38100" dist="19050" dir="2700000" algn="tl" rotWithShape="0">
                  <a:schemeClr val="dk1">
                    <a:alpha val="40000"/>
                  </a:schemeClr>
                </a:outerShdw>
              </a:effectLst>
            </a:endParaRPr>
          </a:p>
          <a:p>
            <a:r>
              <a:rPr lang="en-US" dirty="0" smtClean="0">
                <a:ln w="0"/>
                <a:effectLst>
                  <a:outerShdw blurRad="38100" dist="19050" dir="2700000" algn="tl" rotWithShape="0">
                    <a:schemeClr val="dk1">
                      <a:alpha val="40000"/>
                    </a:schemeClr>
                  </a:outerShdw>
                </a:effectLst>
              </a:rPr>
              <a:t>SWETHA C S</a:t>
            </a:r>
            <a:endParaRPr lang="en-IN"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76307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ageNavigator ,textbox ,shape ,textbox ,textbox ,shape ,shape ,shape ,slicer ,textbox ,tableEx ,tableEx ,tableEx.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Party Analysis</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ageNavigator ,textbox ,shape ,textbox ,Vote Share % Gain by BJP ,Vote Share % Loss by BJP ,shape ,Vote Share % Loss by INC ,Vote Share % Gain by INC ,BJP Votes 2014 ,BJP Votes 2019 ,INC Votes 2014 ,INC Votes 2019 ,shape.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BJP VS INC</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ageNavigator ,textbox ,shape ,textbox ,textbox ,shape ,shape ,clusteredColumnChart ,lineClusteredColumnComboChart ,shape ,slicer ,textbox.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Winning PC Analysis</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ageNavigator ,textbox ,shape ,textbox ,shape ,Postal Vote % and voter turn out % 2014 Correlation ,Postal vote correlation 2019 ,Postal vote % and voter turn out% Correlation 2019 ,GDP and voter turn out % 2019 Correlation ,GDP and voter turn out % 2014 Correlation ,shape.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Correlation Analysis</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Home</a:t>
            </a:r>
          </a:p>
        </p:txBody>
      </p:sp>
      <p:sp>
        <p:nvSpPr>
          <p:cNvPr id="2" name="TextBox 1"/>
          <p:cNvSpPr txBox="1"/>
          <p:nvPr/>
        </p:nvSpPr>
        <p:spPr>
          <a:xfrm>
            <a:off x="1542553" y="290223"/>
            <a:ext cx="7975158" cy="76944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4400" b="1" dirty="0" smtClean="0">
                <a:ln w="0"/>
                <a:solidFill>
                  <a:schemeClr val="accent1"/>
                </a:solidFill>
                <a:effectLst>
                  <a:outerShdw blurRad="38100" dist="25400" dir="5400000" algn="ctr" rotWithShape="0">
                    <a:srgbClr val="6E747A">
                      <a:alpha val="43000"/>
                    </a:srgbClr>
                  </a:outerShdw>
                </a:effectLst>
              </a:rPr>
              <a:t>ATLIQ MEDIA</a:t>
            </a:r>
            <a:endParaRPr lang="en-IN" sz="4400" b="1" dirty="0">
              <a:ln w="0"/>
              <a:solidFill>
                <a:schemeClr val="accent1"/>
              </a:solidFill>
              <a:effectLst>
                <a:outerShdw blurRad="38100" dist="25400" dir="5400000" algn="ctr" rotWithShape="0">
                  <a:srgbClr val="6E747A">
                    <a:alpha val="43000"/>
                  </a:srgbClr>
                </a:outerShdw>
              </a:effectLst>
            </a:endParaRPr>
          </a:p>
        </p:txBody>
      </p:sp>
      <p:sp>
        <p:nvSpPr>
          <p:cNvPr id="5" name="TextBox 4"/>
          <p:cNvSpPr txBox="1"/>
          <p:nvPr/>
        </p:nvSpPr>
        <p:spPr>
          <a:xfrm>
            <a:off x="699713" y="1729610"/>
            <a:ext cx="10861483" cy="4985980"/>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b="1" dirty="0" smtClean="0">
                <a:solidFill>
                  <a:schemeClr val="accent3"/>
                </a:solidFill>
              </a:rPr>
              <a:t>INSIGHTS</a:t>
            </a:r>
            <a:r>
              <a:rPr lang="en-US" sz="2000" dirty="0" smtClean="0"/>
              <a:t> </a:t>
            </a:r>
          </a:p>
          <a:p>
            <a:pPr marL="800100" lvl="1" indent="-342900">
              <a:lnSpc>
                <a:spcPct val="150000"/>
              </a:lnSpc>
              <a:buFont typeface="Courier New" panose="02070309020205020404" pitchFamily="49" charset="0"/>
              <a:buChar char="o"/>
            </a:pPr>
            <a:r>
              <a:rPr lang="en-US" sz="2000" dirty="0" smtClean="0"/>
              <a:t> BJP is the majority won party in both elections.</a:t>
            </a:r>
          </a:p>
          <a:p>
            <a:pPr marL="800100" lvl="1" indent="-342900">
              <a:lnSpc>
                <a:spcPct val="150000"/>
              </a:lnSpc>
              <a:buFont typeface="Courier New" panose="02070309020205020404" pitchFamily="49" charset="0"/>
              <a:buChar char="o"/>
            </a:pPr>
            <a:r>
              <a:rPr lang="en-US" sz="2000" dirty="0" smtClean="0"/>
              <a:t>Female candidates are only 8.22% and 9.18% in 2014 and 2019 resp.</a:t>
            </a:r>
          </a:p>
          <a:p>
            <a:pPr marL="800100" lvl="1" indent="-342900">
              <a:lnSpc>
                <a:spcPct val="150000"/>
              </a:lnSpc>
              <a:buFont typeface="Courier New" panose="02070309020205020404" pitchFamily="49" charset="0"/>
              <a:buChar char="o"/>
            </a:pPr>
            <a:r>
              <a:rPr lang="en-US" sz="2000" dirty="0" smtClean="0"/>
              <a:t>Constituency having highest NOTA Votes are </a:t>
            </a:r>
            <a:r>
              <a:rPr lang="en-US" sz="2000" dirty="0" err="1" smtClean="0"/>
              <a:t>Nilgiris</a:t>
            </a:r>
            <a:r>
              <a:rPr lang="en-US" sz="2000" dirty="0" smtClean="0"/>
              <a:t> and </a:t>
            </a:r>
            <a:r>
              <a:rPr lang="en-US" sz="2000" dirty="0" err="1" smtClean="0"/>
              <a:t>Gopalgunj</a:t>
            </a:r>
            <a:r>
              <a:rPr lang="en-US" sz="2000" dirty="0" smtClean="0"/>
              <a:t>(SC) in 2014 and 2019 resp.</a:t>
            </a:r>
          </a:p>
          <a:p>
            <a:pPr marL="800100" lvl="1" indent="-342900">
              <a:lnSpc>
                <a:spcPct val="150000"/>
              </a:lnSpc>
              <a:buFont typeface="Courier New" panose="02070309020205020404" pitchFamily="49" charset="0"/>
              <a:buChar char="o"/>
            </a:pPr>
            <a:r>
              <a:rPr lang="en-US" sz="2000" dirty="0" err="1" smtClean="0"/>
              <a:t>Sumitra</a:t>
            </a:r>
            <a:r>
              <a:rPr lang="en-US" sz="2000" dirty="0" smtClean="0"/>
              <a:t> Mahajan and Queen </a:t>
            </a:r>
            <a:r>
              <a:rPr lang="en-US" sz="2000" dirty="0" err="1" smtClean="0"/>
              <a:t>Oja</a:t>
            </a:r>
            <a:r>
              <a:rPr lang="en-US" sz="2000" dirty="0" smtClean="0"/>
              <a:t> are the female candidates having highest votes around 0.85 M and 1M in 2014 and 2019 resp.</a:t>
            </a:r>
          </a:p>
          <a:p>
            <a:pPr marL="800100" lvl="1" indent="-342900">
              <a:lnSpc>
                <a:spcPct val="150000"/>
              </a:lnSpc>
              <a:buFont typeface="Courier New" panose="02070309020205020404" pitchFamily="49" charset="0"/>
              <a:buChar char="o"/>
            </a:pPr>
            <a:r>
              <a:rPr lang="en-US" sz="2000" dirty="0" smtClean="0"/>
              <a:t>All the top 10 constituencies by voting% who won consistently has elected BJP.</a:t>
            </a:r>
          </a:p>
          <a:p>
            <a:pPr marL="800100" lvl="1" indent="-342900">
              <a:lnSpc>
                <a:spcPct val="150000"/>
              </a:lnSpc>
              <a:buFont typeface="Courier New" panose="02070309020205020404" pitchFamily="49" charset="0"/>
              <a:buChar char="o"/>
            </a:pPr>
            <a:r>
              <a:rPr lang="en-US" sz="2000" dirty="0" smtClean="0"/>
              <a:t>Nagaland and Lakshadweep have highest voter turn out ratio.</a:t>
            </a:r>
          </a:p>
          <a:p>
            <a:pPr marL="742950" lvl="1" indent="-285750">
              <a:lnSpc>
                <a:spcPct val="150000"/>
              </a:lnSpc>
              <a:buFont typeface="Wingdings" panose="05000000000000000000" pitchFamily="2" charset="2"/>
              <a:buChar char="Ø"/>
            </a:pPr>
            <a:endParaRPr lang="en-US" sz="2000" dirty="0" smtClean="0"/>
          </a:p>
          <a:p>
            <a:endParaRPr lang="en-IN" dirty="0"/>
          </a:p>
        </p:txBody>
      </p:sp>
    </p:spTree>
    <p:extLst>
      <p:ext uri="{BB962C8B-B14F-4D97-AF65-F5344CB8AC3E}">
        <p14:creationId xmlns:p14="http://schemas.microsoft.com/office/powerpoint/2010/main" val="4092554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Home</a:t>
            </a:r>
          </a:p>
        </p:txBody>
      </p:sp>
      <p:sp>
        <p:nvSpPr>
          <p:cNvPr id="2" name="TextBox 1"/>
          <p:cNvSpPr txBox="1"/>
          <p:nvPr/>
        </p:nvSpPr>
        <p:spPr>
          <a:xfrm>
            <a:off x="1542553" y="290223"/>
            <a:ext cx="7975158" cy="76944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4400" b="1" dirty="0" smtClean="0">
                <a:ln w="0"/>
                <a:solidFill>
                  <a:schemeClr val="accent1"/>
                </a:solidFill>
                <a:effectLst>
                  <a:outerShdw blurRad="38100" dist="25400" dir="5400000" algn="ctr" rotWithShape="0">
                    <a:srgbClr val="6E747A">
                      <a:alpha val="43000"/>
                    </a:srgbClr>
                  </a:outerShdw>
                </a:effectLst>
              </a:rPr>
              <a:t>ATLIQ MEDIA</a:t>
            </a:r>
            <a:endParaRPr lang="en-IN" sz="4400" b="1" dirty="0">
              <a:ln w="0"/>
              <a:solidFill>
                <a:schemeClr val="accent1"/>
              </a:solidFill>
              <a:effectLst>
                <a:outerShdw blurRad="38100" dist="25400" dir="5400000" algn="ctr" rotWithShape="0">
                  <a:srgbClr val="6E747A">
                    <a:alpha val="43000"/>
                  </a:srgbClr>
                </a:outerShdw>
              </a:effectLst>
            </a:endParaRPr>
          </a:p>
        </p:txBody>
      </p:sp>
      <p:sp>
        <p:nvSpPr>
          <p:cNvPr id="5" name="TextBox 4"/>
          <p:cNvSpPr txBox="1"/>
          <p:nvPr/>
        </p:nvSpPr>
        <p:spPr>
          <a:xfrm>
            <a:off x="699713" y="1729610"/>
            <a:ext cx="10861483" cy="4985980"/>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b="1" dirty="0" smtClean="0">
                <a:solidFill>
                  <a:schemeClr val="accent3"/>
                </a:solidFill>
              </a:rPr>
              <a:t>RECOMMENDATIONS</a:t>
            </a:r>
          </a:p>
          <a:p>
            <a:pPr>
              <a:lnSpc>
                <a:spcPct val="150000"/>
              </a:lnSpc>
            </a:pPr>
            <a:endParaRPr lang="en-US" sz="2000" b="1" dirty="0" smtClean="0">
              <a:solidFill>
                <a:schemeClr val="accent3"/>
              </a:solidFill>
            </a:endParaRPr>
          </a:p>
          <a:p>
            <a:pPr marL="800100" lvl="1" indent="-342900">
              <a:lnSpc>
                <a:spcPct val="150000"/>
              </a:lnSpc>
              <a:buFont typeface="Courier New" panose="02070309020205020404" pitchFamily="49" charset="0"/>
              <a:buChar char="o"/>
            </a:pPr>
            <a:r>
              <a:rPr lang="en-US" sz="2000" dirty="0" smtClean="0"/>
              <a:t> Awareness programs need to be conducted in the regions having low voter turn out ratio.</a:t>
            </a:r>
          </a:p>
          <a:p>
            <a:pPr marL="800100" lvl="1" indent="-342900">
              <a:lnSpc>
                <a:spcPct val="150000"/>
              </a:lnSpc>
              <a:buFont typeface="Courier New" panose="02070309020205020404" pitchFamily="49" charset="0"/>
              <a:buChar char="o"/>
            </a:pPr>
            <a:r>
              <a:rPr lang="en-US" sz="2000" dirty="0" smtClean="0"/>
              <a:t>Female candidate participation needs to be encouraged.</a:t>
            </a:r>
          </a:p>
          <a:p>
            <a:pPr marL="800100" lvl="1" indent="-342900">
              <a:lnSpc>
                <a:spcPct val="150000"/>
              </a:lnSpc>
              <a:buFont typeface="Courier New" panose="02070309020205020404" pitchFamily="49" charset="0"/>
              <a:buChar char="o"/>
            </a:pPr>
            <a:r>
              <a:rPr lang="en-US" sz="2000" dirty="0" smtClean="0"/>
              <a:t>Educate the electors about the postal voting facility.</a:t>
            </a:r>
          </a:p>
          <a:p>
            <a:pPr marL="800100" lvl="1" indent="-342900">
              <a:lnSpc>
                <a:spcPct val="150000"/>
              </a:lnSpc>
              <a:buFont typeface="Courier New" panose="02070309020205020404" pitchFamily="49" charset="0"/>
              <a:buChar char="o"/>
            </a:pPr>
            <a:r>
              <a:rPr lang="en-US" sz="2000" dirty="0" smtClean="0"/>
              <a:t>More convenient voting options must be planned for senior citizens, new mothers, pregnant women and disabled voters.</a:t>
            </a:r>
          </a:p>
          <a:p>
            <a:pPr marL="800100" lvl="1" indent="-342900">
              <a:lnSpc>
                <a:spcPct val="150000"/>
              </a:lnSpc>
              <a:buFont typeface="Courier New" panose="02070309020205020404" pitchFamily="49" charset="0"/>
              <a:buChar char="o"/>
            </a:pPr>
            <a:r>
              <a:rPr lang="en-US" sz="2000" dirty="0" smtClean="0"/>
              <a:t>Candidates must be reassessed to avoid greater NOTA.</a:t>
            </a:r>
          </a:p>
          <a:p>
            <a:pPr lvl="1">
              <a:lnSpc>
                <a:spcPct val="150000"/>
              </a:lnSpc>
            </a:pPr>
            <a:endParaRPr lang="en-US" sz="2000" dirty="0" smtClean="0"/>
          </a:p>
          <a:p>
            <a:endParaRPr lang="en-IN" dirty="0"/>
          </a:p>
        </p:txBody>
      </p:sp>
    </p:spTree>
    <p:extLst>
      <p:ext uri="{BB962C8B-B14F-4D97-AF65-F5344CB8AC3E}">
        <p14:creationId xmlns:p14="http://schemas.microsoft.com/office/powerpoint/2010/main" val="21747622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Home</a:t>
            </a:r>
          </a:p>
        </p:txBody>
      </p:sp>
      <p:sp>
        <p:nvSpPr>
          <p:cNvPr id="2" name="TextBox 1"/>
          <p:cNvSpPr txBox="1"/>
          <p:nvPr/>
        </p:nvSpPr>
        <p:spPr>
          <a:xfrm>
            <a:off x="1542553" y="290223"/>
            <a:ext cx="7975158" cy="76944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4400" b="1" dirty="0" smtClean="0">
                <a:ln w="0"/>
                <a:solidFill>
                  <a:schemeClr val="accent1"/>
                </a:solidFill>
                <a:effectLst>
                  <a:outerShdw blurRad="38100" dist="25400" dir="5400000" algn="ctr" rotWithShape="0">
                    <a:srgbClr val="6E747A">
                      <a:alpha val="43000"/>
                    </a:srgbClr>
                  </a:outerShdw>
                </a:effectLst>
              </a:rPr>
              <a:t>ATLIQ MEDIA</a:t>
            </a:r>
            <a:endParaRPr lang="en-IN" sz="4400" b="1" dirty="0">
              <a:ln w="0"/>
              <a:solidFill>
                <a:schemeClr val="accent1"/>
              </a:solidFill>
              <a:effectLst>
                <a:outerShdw blurRad="38100" dist="25400" dir="5400000" algn="ctr" rotWithShape="0">
                  <a:srgbClr val="6E747A">
                    <a:alpha val="43000"/>
                  </a:srgbClr>
                </a:outerShdw>
              </a:effectLst>
            </a:endParaRPr>
          </a:p>
        </p:txBody>
      </p:sp>
      <p:sp>
        <p:nvSpPr>
          <p:cNvPr id="5" name="TextBox 4"/>
          <p:cNvSpPr txBox="1"/>
          <p:nvPr/>
        </p:nvSpPr>
        <p:spPr>
          <a:xfrm>
            <a:off x="699713" y="1729610"/>
            <a:ext cx="10861483" cy="406265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b="1" dirty="0" smtClean="0">
                <a:solidFill>
                  <a:schemeClr val="accent3"/>
                </a:solidFill>
              </a:rPr>
              <a:t>RECOMMENDATIONS</a:t>
            </a:r>
          </a:p>
          <a:p>
            <a:pPr>
              <a:lnSpc>
                <a:spcPct val="150000"/>
              </a:lnSpc>
            </a:pPr>
            <a:endParaRPr lang="en-US" sz="2000" b="1" dirty="0" smtClean="0">
              <a:solidFill>
                <a:schemeClr val="accent3"/>
              </a:solidFill>
            </a:endParaRPr>
          </a:p>
          <a:p>
            <a:pPr marL="800100" lvl="1" indent="-342900">
              <a:lnSpc>
                <a:spcPct val="150000"/>
              </a:lnSpc>
              <a:buFont typeface="Courier New" panose="02070309020205020404" pitchFamily="49" charset="0"/>
              <a:buChar char="o"/>
            </a:pPr>
            <a:r>
              <a:rPr lang="en-US" sz="2000" dirty="0" smtClean="0"/>
              <a:t> Educate the importance of voting and encourage the first time voters to participate.</a:t>
            </a:r>
          </a:p>
          <a:p>
            <a:pPr marL="800100" lvl="1" indent="-342900">
              <a:lnSpc>
                <a:spcPct val="150000"/>
              </a:lnSpc>
              <a:buFont typeface="Courier New" panose="02070309020205020404" pitchFamily="49" charset="0"/>
              <a:buChar char="o"/>
            </a:pPr>
            <a:r>
              <a:rPr lang="en-US" sz="2000" dirty="0" smtClean="0"/>
              <a:t>Increase the polling booths to avoid the chaos.</a:t>
            </a:r>
          </a:p>
          <a:p>
            <a:pPr marL="800100" lvl="1" indent="-342900">
              <a:lnSpc>
                <a:spcPct val="150000"/>
              </a:lnSpc>
              <a:buFont typeface="Courier New" panose="02070309020205020404" pitchFamily="49" charset="0"/>
              <a:buChar char="o"/>
            </a:pPr>
            <a:r>
              <a:rPr lang="en-US" sz="2000" dirty="0" smtClean="0"/>
              <a:t>Provide assistance to the voters to get the necessary documents beforehand to be eligible for voting.</a:t>
            </a:r>
          </a:p>
          <a:p>
            <a:pPr lvl="1">
              <a:lnSpc>
                <a:spcPct val="150000"/>
              </a:lnSpc>
            </a:pPr>
            <a:endParaRPr lang="en-US" sz="2000" dirty="0" smtClean="0"/>
          </a:p>
          <a:p>
            <a:endParaRPr lang="en-IN" dirty="0"/>
          </a:p>
        </p:txBody>
      </p:sp>
    </p:spTree>
    <p:extLst>
      <p:ext uri="{BB962C8B-B14F-4D97-AF65-F5344CB8AC3E}">
        <p14:creationId xmlns:p14="http://schemas.microsoft.com/office/powerpoint/2010/main" val="189712655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Home</a:t>
            </a:r>
          </a:p>
        </p:txBody>
      </p:sp>
      <p:sp>
        <p:nvSpPr>
          <p:cNvPr id="2" name="TextBox 1"/>
          <p:cNvSpPr txBox="1"/>
          <p:nvPr/>
        </p:nvSpPr>
        <p:spPr>
          <a:xfrm>
            <a:off x="1542553" y="290223"/>
            <a:ext cx="7975158" cy="76944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4400" b="1" dirty="0" smtClean="0">
                <a:ln w="0"/>
                <a:solidFill>
                  <a:schemeClr val="accent1"/>
                </a:solidFill>
                <a:effectLst>
                  <a:outerShdw blurRad="38100" dist="25400" dir="5400000" algn="ctr" rotWithShape="0">
                    <a:srgbClr val="6E747A">
                      <a:alpha val="43000"/>
                    </a:srgbClr>
                  </a:outerShdw>
                </a:effectLst>
              </a:rPr>
              <a:t>ATLIQ MEDIA</a:t>
            </a:r>
            <a:endParaRPr lang="en-IN" sz="4400" b="1" dirty="0">
              <a:ln w="0"/>
              <a:solidFill>
                <a:schemeClr val="accent1"/>
              </a:solidFill>
              <a:effectLst>
                <a:outerShdw blurRad="38100" dist="25400" dir="5400000" algn="ctr" rotWithShape="0">
                  <a:srgbClr val="6E747A">
                    <a:alpha val="43000"/>
                  </a:srgbClr>
                </a:outerShdw>
              </a:effectLst>
            </a:endParaRPr>
          </a:p>
        </p:txBody>
      </p:sp>
      <p:sp>
        <p:nvSpPr>
          <p:cNvPr id="5" name="TextBox 4"/>
          <p:cNvSpPr txBox="1"/>
          <p:nvPr/>
        </p:nvSpPr>
        <p:spPr>
          <a:xfrm>
            <a:off x="691762" y="2190786"/>
            <a:ext cx="10861483" cy="3416320"/>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dirty="0" err="1" smtClean="0"/>
              <a:t>AtliQ</a:t>
            </a:r>
            <a:r>
              <a:rPr lang="en-US" sz="2000" dirty="0" smtClean="0"/>
              <a:t> Media is a private media company and wants to telecast a show on </a:t>
            </a:r>
            <a:r>
              <a:rPr lang="en-US" sz="2000" dirty="0" err="1" smtClean="0"/>
              <a:t>lok</a:t>
            </a:r>
            <a:r>
              <a:rPr lang="en-US" sz="2000" dirty="0" smtClean="0"/>
              <a:t> </a:t>
            </a:r>
            <a:r>
              <a:rPr lang="en-US" sz="2000" dirty="0" err="1" smtClean="0"/>
              <a:t>sabha</a:t>
            </a:r>
            <a:r>
              <a:rPr lang="en-US" sz="2000" dirty="0" smtClean="0"/>
              <a:t> elections 2024 in India.</a:t>
            </a:r>
          </a:p>
          <a:p>
            <a:pPr marL="285750" indent="-285750">
              <a:lnSpc>
                <a:spcPct val="150000"/>
              </a:lnSpc>
              <a:buFont typeface="Wingdings" panose="05000000000000000000" pitchFamily="2" charset="2"/>
              <a:buChar char="Ø"/>
            </a:pPr>
            <a:endParaRPr lang="en-US" sz="2000" dirty="0"/>
          </a:p>
          <a:p>
            <a:pPr marL="285750" indent="-285750">
              <a:lnSpc>
                <a:spcPct val="150000"/>
              </a:lnSpc>
              <a:buFont typeface="Wingdings" panose="05000000000000000000" pitchFamily="2" charset="2"/>
              <a:buChar char="Ø"/>
            </a:pPr>
            <a:r>
              <a:rPr lang="en-US" sz="2000" dirty="0" smtClean="0"/>
              <a:t>They are not interested in having a debate like other channels </a:t>
            </a:r>
          </a:p>
          <a:p>
            <a:pPr marL="285750" indent="-285750">
              <a:lnSpc>
                <a:spcPct val="150000"/>
              </a:lnSpc>
              <a:buFont typeface="Wingdings" panose="05000000000000000000" pitchFamily="2" charset="2"/>
              <a:buChar char="Ø"/>
            </a:pPr>
            <a:endParaRPr lang="en-US" sz="2000" dirty="0"/>
          </a:p>
          <a:p>
            <a:pPr marL="285750" indent="-285750">
              <a:lnSpc>
                <a:spcPct val="150000"/>
              </a:lnSpc>
              <a:buFont typeface="Wingdings" panose="05000000000000000000" pitchFamily="2" charset="2"/>
              <a:buChar char="Ø"/>
            </a:pPr>
            <a:r>
              <a:rPr lang="en-US" sz="2000" dirty="0" smtClean="0"/>
              <a:t>To stand out from others they want to present insights from 2014 and 2019 elections.</a:t>
            </a:r>
          </a:p>
          <a:p>
            <a:endParaRPr lang="en-US" dirty="0"/>
          </a:p>
          <a:p>
            <a:endParaRPr lang="en-IN"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Home</a:t>
            </a:r>
          </a:p>
        </p:txBody>
      </p:sp>
      <p:sp>
        <p:nvSpPr>
          <p:cNvPr id="2" name="TextBox 1"/>
          <p:cNvSpPr txBox="1"/>
          <p:nvPr/>
        </p:nvSpPr>
        <p:spPr>
          <a:xfrm>
            <a:off x="1542553" y="290223"/>
            <a:ext cx="7975158" cy="76944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4400" b="1" dirty="0" smtClean="0">
                <a:ln w="0"/>
                <a:solidFill>
                  <a:schemeClr val="accent1"/>
                </a:solidFill>
                <a:effectLst>
                  <a:outerShdw blurRad="38100" dist="25400" dir="5400000" algn="ctr" rotWithShape="0">
                    <a:srgbClr val="6E747A">
                      <a:alpha val="43000"/>
                    </a:srgbClr>
                  </a:outerShdw>
                </a:effectLst>
              </a:rPr>
              <a:t>ATLIQ MEDIA</a:t>
            </a:r>
            <a:endParaRPr lang="en-IN" sz="4400" b="1" dirty="0">
              <a:ln w="0"/>
              <a:solidFill>
                <a:schemeClr val="accent1"/>
              </a:solidFill>
              <a:effectLst>
                <a:outerShdw blurRad="38100" dist="25400" dir="5400000" algn="ctr" rotWithShape="0">
                  <a:srgbClr val="6E747A">
                    <a:alpha val="43000"/>
                  </a:srgbClr>
                </a:outerShdw>
              </a:effectLst>
            </a:endParaRPr>
          </a:p>
        </p:txBody>
      </p:sp>
      <p:sp>
        <p:nvSpPr>
          <p:cNvPr id="5" name="TextBox 4"/>
          <p:cNvSpPr txBox="1"/>
          <p:nvPr/>
        </p:nvSpPr>
        <p:spPr>
          <a:xfrm>
            <a:off x="699713" y="1729610"/>
            <a:ext cx="10861483" cy="4801314"/>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dirty="0" smtClean="0"/>
              <a:t>The company has reached out for help from data team to conduct political analysis and present insights.</a:t>
            </a:r>
          </a:p>
          <a:p>
            <a:pPr>
              <a:lnSpc>
                <a:spcPct val="150000"/>
              </a:lnSpc>
            </a:pPr>
            <a:endParaRPr lang="en-US" sz="2000" dirty="0"/>
          </a:p>
          <a:p>
            <a:pPr marL="285750" indent="-285750">
              <a:lnSpc>
                <a:spcPct val="150000"/>
              </a:lnSpc>
              <a:buFont typeface="Wingdings" panose="05000000000000000000" pitchFamily="2" charset="2"/>
              <a:buChar char="Ø"/>
            </a:pPr>
            <a:r>
              <a:rPr lang="en-US" sz="2000" dirty="0" smtClean="0"/>
              <a:t> The data source is Election Commission of India Website.</a:t>
            </a:r>
          </a:p>
          <a:p>
            <a:pPr marL="285750" indent="-285750">
              <a:lnSpc>
                <a:spcPct val="150000"/>
              </a:lnSpc>
              <a:buFont typeface="Wingdings" panose="05000000000000000000" pitchFamily="2" charset="2"/>
              <a:buChar char="Ø"/>
            </a:pPr>
            <a:endParaRPr lang="en-US" sz="2000" dirty="0"/>
          </a:p>
          <a:p>
            <a:pPr marL="285750" indent="-285750">
              <a:lnSpc>
                <a:spcPct val="150000"/>
              </a:lnSpc>
              <a:buFont typeface="Wingdings" panose="05000000000000000000" pitchFamily="2" charset="2"/>
              <a:buChar char="Ø"/>
            </a:pPr>
            <a:r>
              <a:rPr lang="en-US" sz="2000" dirty="0" smtClean="0"/>
              <a:t>The team has planned out primary and secondary analysis which vastly covers the major insights.</a:t>
            </a:r>
          </a:p>
          <a:p>
            <a:pPr>
              <a:lnSpc>
                <a:spcPct val="150000"/>
              </a:lnSpc>
            </a:pPr>
            <a:endParaRPr lang="en-US" sz="2000" dirty="0" smtClean="0"/>
          </a:p>
          <a:p>
            <a:pPr marL="285750" indent="-285750">
              <a:lnSpc>
                <a:spcPct val="150000"/>
              </a:lnSpc>
              <a:buFont typeface="Wingdings" panose="05000000000000000000" pitchFamily="2" charset="2"/>
              <a:buChar char="Ø"/>
            </a:pPr>
            <a:r>
              <a:rPr lang="en-US" sz="2000" dirty="0" smtClean="0"/>
              <a:t>Also the team is free enough to provide additional insights too.</a:t>
            </a:r>
          </a:p>
          <a:p>
            <a:endParaRPr lang="en-US" dirty="0"/>
          </a:p>
          <a:p>
            <a:endParaRPr lang="en-IN" dirty="0"/>
          </a:p>
        </p:txBody>
      </p:sp>
    </p:spTree>
    <p:extLst>
      <p:ext uri="{BB962C8B-B14F-4D97-AF65-F5344CB8AC3E}">
        <p14:creationId xmlns:p14="http://schemas.microsoft.com/office/powerpoint/2010/main" val="14174683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Home</a:t>
            </a:r>
          </a:p>
        </p:txBody>
      </p:sp>
      <p:sp>
        <p:nvSpPr>
          <p:cNvPr id="2" name="TextBox 1"/>
          <p:cNvSpPr txBox="1"/>
          <p:nvPr/>
        </p:nvSpPr>
        <p:spPr>
          <a:xfrm>
            <a:off x="1542553" y="290223"/>
            <a:ext cx="7975158" cy="76944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4400" b="1" dirty="0" smtClean="0">
                <a:ln w="0"/>
                <a:solidFill>
                  <a:schemeClr val="accent1"/>
                </a:solidFill>
                <a:effectLst>
                  <a:outerShdw blurRad="38100" dist="25400" dir="5400000" algn="ctr" rotWithShape="0">
                    <a:srgbClr val="6E747A">
                      <a:alpha val="43000"/>
                    </a:srgbClr>
                  </a:outerShdw>
                </a:effectLst>
              </a:rPr>
              <a:t>ATLIQ MEDIA</a:t>
            </a:r>
            <a:endParaRPr lang="en-IN" sz="4400" b="1" dirty="0">
              <a:ln w="0"/>
              <a:solidFill>
                <a:schemeClr val="accent1"/>
              </a:solidFill>
              <a:effectLst>
                <a:outerShdw blurRad="38100" dist="25400" dir="5400000" algn="ctr" rotWithShape="0">
                  <a:srgbClr val="6E747A">
                    <a:alpha val="43000"/>
                  </a:srgbClr>
                </a:outerShdw>
              </a:effectLst>
            </a:endParaRPr>
          </a:p>
        </p:txBody>
      </p:sp>
      <p:sp>
        <p:nvSpPr>
          <p:cNvPr id="5" name="TextBox 4"/>
          <p:cNvSpPr txBox="1"/>
          <p:nvPr/>
        </p:nvSpPr>
        <p:spPr>
          <a:xfrm>
            <a:off x="699713" y="1729610"/>
            <a:ext cx="10861483" cy="3785652"/>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dirty="0" err="1" smtClean="0"/>
              <a:t>Lok</a:t>
            </a:r>
            <a:r>
              <a:rPr lang="en-US" sz="2000" dirty="0" smtClean="0"/>
              <a:t> </a:t>
            </a:r>
            <a:r>
              <a:rPr lang="en-US" sz="2000" dirty="0" err="1" smtClean="0"/>
              <a:t>Sabha</a:t>
            </a:r>
            <a:r>
              <a:rPr lang="en-US" sz="2000" dirty="0" smtClean="0"/>
              <a:t> elections help in forming central government of India.</a:t>
            </a:r>
          </a:p>
          <a:p>
            <a:pPr>
              <a:lnSpc>
                <a:spcPct val="150000"/>
              </a:lnSpc>
            </a:pPr>
            <a:endParaRPr lang="en-US" sz="2000" dirty="0" smtClean="0"/>
          </a:p>
          <a:p>
            <a:pPr marL="285750" indent="-285750">
              <a:lnSpc>
                <a:spcPct val="150000"/>
              </a:lnSpc>
              <a:buFont typeface="Wingdings" panose="05000000000000000000" pitchFamily="2" charset="2"/>
              <a:buChar char="Ø"/>
            </a:pPr>
            <a:r>
              <a:rPr lang="en-US" sz="2000" dirty="0" smtClean="0"/>
              <a:t>It is held every five years to elect members of lower house of the parliament.</a:t>
            </a:r>
          </a:p>
          <a:p>
            <a:pPr>
              <a:lnSpc>
                <a:spcPct val="150000"/>
              </a:lnSpc>
            </a:pPr>
            <a:endParaRPr lang="en-US" sz="2000" dirty="0" smtClean="0"/>
          </a:p>
          <a:p>
            <a:pPr marL="285750" indent="-285750">
              <a:lnSpc>
                <a:spcPct val="150000"/>
              </a:lnSpc>
              <a:buFont typeface="Wingdings" panose="05000000000000000000" pitchFamily="2" charset="2"/>
              <a:buChar char="Ø"/>
            </a:pPr>
            <a:r>
              <a:rPr lang="en-US" sz="2000" dirty="0" smtClean="0"/>
              <a:t>Each election sees a multitude of political parties and independent candidates vying for 543 seats across various constituencies.</a:t>
            </a:r>
          </a:p>
          <a:p>
            <a:pPr marL="285750" indent="-285750">
              <a:lnSpc>
                <a:spcPct val="150000"/>
              </a:lnSpc>
              <a:buFont typeface="Wingdings" panose="05000000000000000000" pitchFamily="2" charset="2"/>
              <a:buChar char="Ø"/>
            </a:pPr>
            <a:endParaRPr lang="en-US" sz="2000" dirty="0" smtClean="0"/>
          </a:p>
          <a:p>
            <a:pPr marL="285750" indent="-285750">
              <a:lnSpc>
                <a:spcPct val="150000"/>
              </a:lnSpc>
              <a:buFont typeface="Wingdings" panose="05000000000000000000" pitchFamily="2" charset="2"/>
              <a:buChar char="Ø"/>
            </a:pPr>
            <a:r>
              <a:rPr lang="en-US" sz="2000" dirty="0" smtClean="0"/>
              <a:t>The party or the coalition with the majority of seats forms the government. </a:t>
            </a:r>
            <a:endParaRPr lang="en-IN" dirty="0"/>
          </a:p>
        </p:txBody>
      </p:sp>
    </p:spTree>
    <p:extLst>
      <p:ext uri="{BB962C8B-B14F-4D97-AF65-F5344CB8AC3E}">
        <p14:creationId xmlns:p14="http://schemas.microsoft.com/office/powerpoint/2010/main" val="33323863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Home</a:t>
            </a:r>
          </a:p>
        </p:txBody>
      </p:sp>
      <p:sp>
        <p:nvSpPr>
          <p:cNvPr id="2" name="TextBox 1"/>
          <p:cNvSpPr txBox="1"/>
          <p:nvPr/>
        </p:nvSpPr>
        <p:spPr>
          <a:xfrm>
            <a:off x="1542553" y="290223"/>
            <a:ext cx="7975158" cy="76944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4400" b="1" dirty="0" smtClean="0">
                <a:ln w="0"/>
                <a:solidFill>
                  <a:schemeClr val="accent1"/>
                </a:solidFill>
                <a:effectLst>
                  <a:outerShdw blurRad="38100" dist="25400" dir="5400000" algn="ctr" rotWithShape="0">
                    <a:srgbClr val="6E747A">
                      <a:alpha val="43000"/>
                    </a:srgbClr>
                  </a:outerShdw>
                </a:effectLst>
              </a:rPr>
              <a:t>ATLIQ MEDIA</a:t>
            </a:r>
            <a:endParaRPr lang="en-IN" sz="4400" b="1" dirty="0">
              <a:ln w="0"/>
              <a:solidFill>
                <a:schemeClr val="accent1"/>
              </a:solidFill>
              <a:effectLst>
                <a:outerShdw blurRad="38100" dist="25400" dir="5400000" algn="ctr" rotWithShape="0">
                  <a:srgbClr val="6E747A">
                    <a:alpha val="43000"/>
                  </a:srgbClr>
                </a:outerShdw>
              </a:effectLst>
            </a:endParaRPr>
          </a:p>
        </p:txBody>
      </p:sp>
      <p:sp>
        <p:nvSpPr>
          <p:cNvPr id="5" name="TextBox 4"/>
          <p:cNvSpPr txBox="1"/>
          <p:nvPr/>
        </p:nvSpPr>
        <p:spPr>
          <a:xfrm>
            <a:off x="699713" y="1729610"/>
            <a:ext cx="10861483" cy="5909310"/>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b="1" dirty="0" smtClean="0">
                <a:solidFill>
                  <a:schemeClr val="accent3"/>
                </a:solidFill>
              </a:rPr>
              <a:t>DATA IMPORT</a:t>
            </a:r>
          </a:p>
          <a:p>
            <a:pPr marL="800100" lvl="1" indent="-342900">
              <a:lnSpc>
                <a:spcPct val="150000"/>
              </a:lnSpc>
              <a:buFont typeface="Courier New" panose="02070309020205020404" pitchFamily="49" charset="0"/>
              <a:buChar char="o"/>
            </a:pPr>
            <a:r>
              <a:rPr lang="en-US" sz="2000" dirty="0" smtClean="0"/>
              <a:t> 3 csv files were imported as data source.</a:t>
            </a:r>
          </a:p>
          <a:p>
            <a:pPr marL="800100" lvl="1" indent="-342900">
              <a:lnSpc>
                <a:spcPct val="150000"/>
              </a:lnSpc>
              <a:buFont typeface="Courier New" panose="02070309020205020404" pitchFamily="49" charset="0"/>
              <a:buChar char="o"/>
            </a:pPr>
            <a:r>
              <a:rPr lang="en-US" sz="2000" dirty="0" smtClean="0"/>
              <a:t>HTML tables were imported for secondary analysis.</a:t>
            </a:r>
          </a:p>
          <a:p>
            <a:pPr marL="285750" indent="-285750">
              <a:lnSpc>
                <a:spcPct val="150000"/>
              </a:lnSpc>
              <a:buFont typeface="Wingdings" panose="05000000000000000000" pitchFamily="2" charset="2"/>
              <a:buChar char="Ø"/>
            </a:pPr>
            <a:endParaRPr lang="en-US" sz="2000" dirty="0"/>
          </a:p>
          <a:p>
            <a:pPr marL="285750" indent="-285750">
              <a:lnSpc>
                <a:spcPct val="150000"/>
              </a:lnSpc>
              <a:buFont typeface="Wingdings" panose="05000000000000000000" pitchFamily="2" charset="2"/>
              <a:buChar char="Ø"/>
            </a:pPr>
            <a:r>
              <a:rPr lang="en-US" sz="2000" dirty="0" smtClean="0"/>
              <a:t> </a:t>
            </a:r>
            <a:r>
              <a:rPr lang="en-US" sz="2000" b="1" dirty="0" smtClean="0">
                <a:solidFill>
                  <a:schemeClr val="accent3"/>
                </a:solidFill>
              </a:rPr>
              <a:t>DATA CLEANING AND TRANSFORMATIONS</a:t>
            </a:r>
          </a:p>
          <a:p>
            <a:pPr marL="800100" lvl="1" indent="-342900">
              <a:lnSpc>
                <a:spcPct val="150000"/>
              </a:lnSpc>
              <a:buFont typeface="Courier New" panose="02070309020205020404" pitchFamily="49" charset="0"/>
              <a:buChar char="o"/>
            </a:pPr>
            <a:r>
              <a:rPr lang="en-US" sz="2000" dirty="0" smtClean="0"/>
              <a:t>Identified and resolved identical constituency names</a:t>
            </a:r>
          </a:p>
          <a:p>
            <a:pPr marL="800100" lvl="1" indent="-342900">
              <a:lnSpc>
                <a:spcPct val="150000"/>
              </a:lnSpc>
              <a:buFont typeface="Courier New" panose="02070309020205020404" pitchFamily="49" charset="0"/>
              <a:buChar char="o"/>
            </a:pPr>
            <a:r>
              <a:rPr lang="en-US" sz="2000" dirty="0" smtClean="0"/>
              <a:t>Corrected spelling errors</a:t>
            </a:r>
          </a:p>
          <a:p>
            <a:pPr marL="800100" lvl="1" indent="-342900">
              <a:lnSpc>
                <a:spcPct val="150000"/>
              </a:lnSpc>
              <a:buFont typeface="Courier New" panose="02070309020205020404" pitchFamily="49" charset="0"/>
              <a:buChar char="o"/>
            </a:pPr>
            <a:r>
              <a:rPr lang="en-US" sz="2000" dirty="0" smtClean="0"/>
              <a:t>Filled missing values with appropriate data</a:t>
            </a:r>
          </a:p>
          <a:p>
            <a:pPr marL="800100" lvl="1" indent="-342900">
              <a:lnSpc>
                <a:spcPct val="150000"/>
              </a:lnSpc>
              <a:buFont typeface="Courier New" panose="02070309020205020404" pitchFamily="49" charset="0"/>
              <a:buChar char="o"/>
            </a:pPr>
            <a:r>
              <a:rPr lang="en-US" sz="2000" dirty="0" smtClean="0"/>
              <a:t>Removed duplicates</a:t>
            </a:r>
          </a:p>
          <a:p>
            <a:pPr marL="800100" lvl="1" indent="-342900">
              <a:lnSpc>
                <a:spcPct val="150000"/>
              </a:lnSpc>
              <a:buFont typeface="Courier New" panose="02070309020205020404" pitchFamily="49" charset="0"/>
              <a:buChar char="o"/>
            </a:pPr>
            <a:r>
              <a:rPr lang="en-US" sz="2000" dirty="0" smtClean="0"/>
              <a:t>Maintained consistency throughout the data</a:t>
            </a:r>
          </a:p>
          <a:p>
            <a:pPr marL="742950" lvl="1" indent="-285750">
              <a:lnSpc>
                <a:spcPct val="150000"/>
              </a:lnSpc>
              <a:buFont typeface="Wingdings" panose="05000000000000000000" pitchFamily="2" charset="2"/>
              <a:buChar char="Ø"/>
            </a:pPr>
            <a:endParaRPr lang="en-US" sz="2000" dirty="0" smtClean="0"/>
          </a:p>
          <a:p>
            <a:pPr marL="285750" indent="-285750">
              <a:lnSpc>
                <a:spcPct val="150000"/>
              </a:lnSpc>
              <a:buFont typeface="Wingdings" panose="05000000000000000000" pitchFamily="2" charset="2"/>
              <a:buChar char="Ø"/>
            </a:pPr>
            <a:endParaRPr lang="en-US" sz="2000" dirty="0"/>
          </a:p>
          <a:p>
            <a:endParaRPr lang="en-IN" dirty="0"/>
          </a:p>
        </p:txBody>
      </p:sp>
    </p:spTree>
    <p:extLst>
      <p:ext uri="{BB962C8B-B14F-4D97-AF65-F5344CB8AC3E}">
        <p14:creationId xmlns:p14="http://schemas.microsoft.com/office/powerpoint/2010/main" val="1831727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Home</a:t>
            </a:r>
          </a:p>
        </p:txBody>
      </p:sp>
      <p:sp>
        <p:nvSpPr>
          <p:cNvPr id="2" name="TextBox 1"/>
          <p:cNvSpPr txBox="1"/>
          <p:nvPr/>
        </p:nvSpPr>
        <p:spPr>
          <a:xfrm>
            <a:off x="1542553" y="290223"/>
            <a:ext cx="7975158" cy="76944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4400" b="1" dirty="0" smtClean="0">
                <a:ln w="0"/>
                <a:solidFill>
                  <a:schemeClr val="accent1"/>
                </a:solidFill>
                <a:effectLst>
                  <a:outerShdw blurRad="38100" dist="25400" dir="5400000" algn="ctr" rotWithShape="0">
                    <a:srgbClr val="6E747A">
                      <a:alpha val="43000"/>
                    </a:srgbClr>
                  </a:outerShdw>
                </a:effectLst>
              </a:rPr>
              <a:t>ATLIQ MEDIA</a:t>
            </a:r>
            <a:endParaRPr lang="en-IN" sz="4400" b="1" dirty="0">
              <a:ln w="0"/>
              <a:solidFill>
                <a:schemeClr val="accent1"/>
              </a:solidFill>
              <a:effectLst>
                <a:outerShdw blurRad="38100" dist="25400" dir="5400000" algn="ctr" rotWithShape="0">
                  <a:srgbClr val="6E747A">
                    <a:alpha val="43000"/>
                  </a:srgbClr>
                </a:outerShdw>
              </a:effectLst>
            </a:endParaRPr>
          </a:p>
        </p:txBody>
      </p:sp>
      <p:sp>
        <p:nvSpPr>
          <p:cNvPr id="5" name="TextBox 4"/>
          <p:cNvSpPr txBox="1"/>
          <p:nvPr/>
        </p:nvSpPr>
        <p:spPr>
          <a:xfrm>
            <a:off x="699713" y="1729610"/>
            <a:ext cx="10861483" cy="406265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b="1" dirty="0" smtClean="0">
                <a:solidFill>
                  <a:schemeClr val="accent3"/>
                </a:solidFill>
              </a:rPr>
              <a:t>DATA ANALYSIS</a:t>
            </a:r>
          </a:p>
          <a:p>
            <a:pPr marL="800100" lvl="1" indent="-342900">
              <a:lnSpc>
                <a:spcPct val="150000"/>
              </a:lnSpc>
              <a:buFont typeface="Courier New" panose="02070309020205020404" pitchFamily="49" charset="0"/>
              <a:buChar char="o"/>
            </a:pPr>
            <a:r>
              <a:rPr lang="en-US" sz="2000" dirty="0" smtClean="0"/>
              <a:t> Conducted descriptive and statistical analysis to uncover insights.</a:t>
            </a:r>
          </a:p>
          <a:p>
            <a:pPr marL="285750" indent="-285750">
              <a:lnSpc>
                <a:spcPct val="150000"/>
              </a:lnSpc>
              <a:buFont typeface="Wingdings" panose="05000000000000000000" pitchFamily="2" charset="2"/>
              <a:buChar char="Ø"/>
            </a:pPr>
            <a:endParaRPr lang="en-US" sz="2000" dirty="0"/>
          </a:p>
          <a:p>
            <a:pPr marL="285750" indent="-285750">
              <a:lnSpc>
                <a:spcPct val="150000"/>
              </a:lnSpc>
              <a:buFont typeface="Wingdings" panose="05000000000000000000" pitchFamily="2" charset="2"/>
              <a:buChar char="Ø"/>
            </a:pPr>
            <a:r>
              <a:rPr lang="en-US" sz="2000" dirty="0" smtClean="0"/>
              <a:t> </a:t>
            </a:r>
            <a:r>
              <a:rPr lang="en-US" sz="2000" b="1" dirty="0" smtClean="0">
                <a:solidFill>
                  <a:schemeClr val="accent3"/>
                </a:solidFill>
              </a:rPr>
              <a:t>DATA VISUALIZATION</a:t>
            </a:r>
            <a:endParaRPr lang="en-US" sz="2000" dirty="0" smtClean="0"/>
          </a:p>
          <a:p>
            <a:pPr marL="800100" lvl="1" indent="-342900">
              <a:lnSpc>
                <a:spcPct val="150000"/>
              </a:lnSpc>
              <a:buFont typeface="Courier New" panose="02070309020205020404" pitchFamily="49" charset="0"/>
              <a:buChar char="o"/>
            </a:pPr>
            <a:r>
              <a:rPr lang="en-US" sz="2000" dirty="0" smtClean="0"/>
              <a:t>Various analysis of candidates, parties, voter turn outs were made.</a:t>
            </a:r>
          </a:p>
          <a:p>
            <a:pPr marL="800100" lvl="1" indent="-342900">
              <a:lnSpc>
                <a:spcPct val="150000"/>
              </a:lnSpc>
              <a:buFont typeface="Courier New" panose="02070309020205020404" pitchFamily="49" charset="0"/>
              <a:buChar char="o"/>
            </a:pPr>
            <a:r>
              <a:rPr lang="en-US" sz="2000" dirty="0" smtClean="0"/>
              <a:t>Key metrics were provided.</a:t>
            </a:r>
          </a:p>
          <a:p>
            <a:pPr marL="800100" lvl="1" indent="-342900">
              <a:lnSpc>
                <a:spcPct val="150000"/>
              </a:lnSpc>
              <a:buFont typeface="Courier New" panose="02070309020205020404" pitchFamily="49" charset="0"/>
              <a:buChar char="o"/>
            </a:pPr>
            <a:r>
              <a:rPr lang="en-US" sz="2000" dirty="0" smtClean="0"/>
              <a:t>Interactivity is facilitated.</a:t>
            </a:r>
          </a:p>
          <a:p>
            <a:pPr marL="800100" lvl="1" indent="-342900">
              <a:lnSpc>
                <a:spcPct val="150000"/>
              </a:lnSpc>
              <a:buFont typeface="Courier New" panose="02070309020205020404" pitchFamily="49" charset="0"/>
              <a:buChar char="o"/>
            </a:pPr>
            <a:r>
              <a:rPr lang="en-US" sz="2000" dirty="0" smtClean="0"/>
              <a:t>Extensive insights are uncovered.</a:t>
            </a:r>
            <a:endParaRPr lang="en-US" sz="2000" dirty="0" smtClean="0"/>
          </a:p>
          <a:p>
            <a:endParaRPr lang="en-IN" dirty="0"/>
          </a:p>
        </p:txBody>
      </p:sp>
    </p:spTree>
    <p:extLst>
      <p:ext uri="{BB962C8B-B14F-4D97-AF65-F5344CB8AC3E}">
        <p14:creationId xmlns:p14="http://schemas.microsoft.com/office/powerpoint/2010/main" val="277166334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actionButton ,actionButton ,actionButton ,actionButton ,actionButton ,actionButton ,textbox.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Home</a:t>
            </a:r>
          </a:p>
        </p:txBody>
      </p:sp>
    </p:spTree>
    <p:extLst>
      <p:ext uri="{BB962C8B-B14F-4D97-AF65-F5344CB8AC3E}">
        <p14:creationId xmlns:p14="http://schemas.microsoft.com/office/powerpoint/2010/main" val="34990530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ageNavigator ,textbox ,shape ,shape ,shape ,clusteredBarChart ,clusteredBarChart ,shape ,tableEx ,tableEx ,tableEx ,azureMap ,shape ,textbox ,textbox ,textbox ,shape ,bookmarkNavigator ,19 state turn out tbl ,19 top turn out tbl ,19 bottom turn out tbl ,shape ,card ,Constituencies ,card ,Total Electors ,card ,Total Votes.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Voter Turn Out Analysis</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ard ,pageNavigator ,card ,card ,card ,textbox ,textbox ,card ,shape ,textbox ,shape ,card ,shape ,shape ,shape ,donutChart ,donutChart ,barChart ,Winning Party ,clusteredBarChart ,actionButton ,bookmarkNavigator ,shape ,textbox ,donutChart ,donutChart ,2019 candidate card ,2019 cand Card ,Total Electors ,Total Votes ,Total Candidates ,Total Constituencies ,clusteredBarChart ,textbox ,clusteredBarChart ,shape ,textbox ,hundredPercentStackedBarChart ,hundredPercentStackedBarChart.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Candidate Analysis</a:t>
            </a:r>
          </a:p>
        </p:txBody>
      </p:sp>
    </p:spTree>
  </p:cSld>
  <p:clrMapOvr>
    <a:masterClrMapping/>
  </p:clrMapOvr>
  <p:timing>
    <p:tnLst>
      <p:par>
        <p:cTn id="1" dur="indefinite" restart="never" nodeType="tmRoot"/>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155</TotalTime>
  <Words>1532</Words>
  <Application>Microsoft Office PowerPoint</Application>
  <PresentationFormat>Widescreen</PresentationFormat>
  <Paragraphs>636</Paragraphs>
  <Slides>16</Slides>
  <Notes>15</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16</vt:i4>
      </vt:variant>
    </vt:vector>
  </HeadingPairs>
  <TitlesOfParts>
    <vt:vector size="28" baseType="lpstr">
      <vt:lpstr>PMingLiU-ExtB</vt:lpstr>
      <vt:lpstr>Arial</vt:lpstr>
      <vt:lpstr>Calibri</vt:lpstr>
      <vt:lpstr>Calibri Light</vt:lpstr>
      <vt:lpstr>Century Gothic</vt:lpstr>
      <vt:lpstr>Courier New</vt:lpstr>
      <vt:lpstr>Segoe UI</vt:lpstr>
      <vt:lpstr>Segoe UI Light</vt:lpstr>
      <vt:lpstr>Wingdings</vt:lpstr>
      <vt:lpstr>Wingdings 3</vt:lpstr>
      <vt:lpstr>Custom Design</vt:lpstr>
      <vt:lpstr>Ion</vt:lpstr>
      <vt:lpstr>PowerPoint Presentation</vt:lpstr>
      <vt:lpstr>Home</vt:lpstr>
      <vt:lpstr>Home</vt:lpstr>
      <vt:lpstr>Home</vt:lpstr>
      <vt:lpstr>Home</vt:lpstr>
      <vt:lpstr>Home</vt:lpstr>
      <vt:lpstr>Home</vt:lpstr>
      <vt:lpstr>Voter Turn Out Analysis</vt:lpstr>
      <vt:lpstr>Candidate Analysis</vt:lpstr>
      <vt:lpstr>Party Analysis</vt:lpstr>
      <vt:lpstr>BJP VS INC</vt:lpstr>
      <vt:lpstr>Winning PC Analysis</vt:lpstr>
      <vt:lpstr>Correlation Analysis</vt:lpstr>
      <vt:lpstr>Home</vt:lpstr>
      <vt:lpstr>Home</vt:lpstr>
      <vt:lpstr>Home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Microsoft account</cp:lastModifiedBy>
  <cp:revision>29</cp:revision>
  <dcterms:created xsi:type="dcterms:W3CDTF">2016-09-04T11:54:55Z</dcterms:created>
  <dcterms:modified xsi:type="dcterms:W3CDTF">2024-06-24T08:26:54Z</dcterms:modified>
</cp:coreProperties>
</file>

<file path=docProps/thumbnail.jpeg>
</file>